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29" r:id="rId3"/>
    <p:sldId id="330" r:id="rId4"/>
    <p:sldId id="396" r:id="rId5"/>
  </p:sldIdLst>
  <p:sldSz cx="12192000" cy="6858000"/>
  <p:notesSz cx="6797675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in Siekierzyński" initials="MS" lastIdx="3" clrIdx="0">
    <p:extLst>
      <p:ext uri="{19B8F6BF-5375-455C-9EA6-DF929625EA0E}">
        <p15:presenceInfo xmlns:p15="http://schemas.microsoft.com/office/powerpoint/2012/main" userId="S-1-5-21-3267672595-2815945055-2461220716-21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99"/>
    <a:srgbClr val="B57341"/>
    <a:srgbClr val="6A432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Styl pośredni 1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Styl pośredni 4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66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52BDCD-CB3A-4A52-8430-0223D2207D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84D66C5-3EE7-4A49-AF1A-EA2CE8BC2D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31337B5-35C0-4E5D-B615-2D9EFDDDD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6DD812-5F9A-4D7D-81AD-02E1AABAE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FF049FD-AD1A-4ADC-926D-834597DED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18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FB661D-51E8-451D-A782-AB3C08B08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FBF824C-FCCF-4213-81CD-E3204E57D4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ED93ABF-6FD1-4C8D-A292-BB246D876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16EBE3F-1256-4933-9BE1-45B1B907C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15410CF-D804-4268-ABD5-AF42EC0D5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350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17443A7E-42D7-433A-9FF8-18B115D39D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1C2368D-2880-4462-BF66-232A9B5B6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C5D65BB-4EB6-4D8C-89D0-243FD2C53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E421B5C-B8A8-4ACD-B1CF-C03B42B02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22EABC3-98AC-40C4-8E29-69CCA78B4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324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C86FD4-DFF1-4DDD-B492-F7E15F1D7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70B62C1-AFAF-448C-BC35-804DE6148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B353BDC-33AC-424E-83C5-5133F7162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837BB95-2D2D-4888-A09B-5AB991615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39F7454-0665-4F1E-8B5D-BC685577F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916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2505B4-E3B8-41F3-A514-22A2B13AD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AE71C93-6F0B-4946-862E-AF67CEAB4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479AA99-92AE-4E16-958D-D89358793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DC9E9E7-7706-41B7-9CB9-08FCB62F0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E8DF5A7-818D-43F5-B430-4FA48B868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712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29BD6B-5C13-4836-8270-30829A144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C215549-083D-4C7B-AF55-ABEEBEDAE5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A595DA5-0664-48B3-B288-73ED0D815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AEDD22-74E9-4B6A-A283-916A3B8C8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BA5F509-81CE-40DA-9F24-DABC5183B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0118D63-AD2E-4764-8F7A-ED195FDCE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589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68F571-B991-4AD5-9070-B69987541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CA79FE9-4434-41AB-A822-190008444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BC97170-4F17-4AC6-A171-02B6B9C938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4C0A2B73-B0B9-43F9-86C4-ECDC46D744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76E5334-5C37-4FDC-B277-E1455D5015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C2DB6D5-211C-4601-A85F-DF423C19D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C1CEF266-6661-4FB7-A23E-D3A29B9A4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EDA4789-D9D4-4C86-8858-83A7BB744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798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284135-9465-433F-B8CB-F8510C011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BF3A183-79A3-46A0-BEB3-2C6446156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1B0021B-0355-4E57-B51A-5E4BF8816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C2AA39C-EE20-47E8-A315-53BDCA7E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350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FE7651CA-9B79-4FD0-B8EC-B3311201C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CAC2FA4-F8E7-4D97-AE7C-549E39DAF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83172C5-5F55-4AB6-9D19-9485C94B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365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FCDEA2-C301-46AA-8AF9-7E2DE932A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1F34FF6-59F4-4C37-9825-06B139C20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4DE2DB3-BD44-4ED8-B801-6404EB8294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E8462CF-1218-46AE-8BC7-412264AC4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CD7163A-B18C-497A-B226-62C5AD6BD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1EAD3EE-2543-4A97-8825-A2D4FA5F9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467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73F5AFD-BE93-4549-92B4-F259FBB6E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21D02D6-6CA7-4E29-B331-4ED961D9FB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855D477-390D-42D8-9F0E-AAA047075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E4DC273-F917-45E6-8360-9A0318D6D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F9EB910-3FD4-46D9-A65B-C834403DD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94B569F-1B55-4BA6-B2FD-4EB6C7D4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335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0942A436-E733-4F07-8AE8-F6FB34C7A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FCB5197-7377-4030-823B-28C622D7A0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1975033-BC9F-40B4-9052-B6AB66BAB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9A875-943E-4960-B864-973D63149DD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64DCF1A-3B9F-4BF3-883F-B35382B4E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5930BBC-17E1-44A2-B034-599074252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38A11-5049-406E-9E88-02B4A555D3D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694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ójkąt równoramienny 3">
            <a:extLst>
              <a:ext uri="{FF2B5EF4-FFF2-40B4-BE49-F238E27FC236}">
                <a16:creationId xmlns:a16="http://schemas.microsoft.com/office/drawing/2014/main" id="{29B1DF7F-1A1C-4A95-937A-0BBFD2BD3BBC}"/>
              </a:ext>
            </a:extLst>
          </p:cNvPr>
          <p:cNvSpPr/>
          <p:nvPr/>
        </p:nvSpPr>
        <p:spPr>
          <a:xfrm rot="5400000">
            <a:off x="6899458" y="-7803482"/>
            <a:ext cx="2941634" cy="17584614"/>
          </a:xfrm>
          <a:prstGeom prst="triangle">
            <a:avLst>
              <a:gd name="adj" fmla="val 0"/>
            </a:avLst>
          </a:prstGeom>
          <a:solidFill>
            <a:srgbClr val="6A4326"/>
          </a:solidFill>
          <a:ln>
            <a:solidFill>
              <a:srgbClr val="6A4326"/>
            </a:solidFill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00"/>
          </a:p>
        </p:txBody>
      </p:sp>
      <p:sp useBgFill="1">
        <p:nvSpPr>
          <p:cNvPr id="5" name="Tytuł 1">
            <a:extLst>
              <a:ext uri="{FF2B5EF4-FFF2-40B4-BE49-F238E27FC236}">
                <a16:creationId xmlns:a16="http://schemas.microsoft.com/office/drawing/2014/main" id="{15496C6E-DF40-48B1-9DC4-029B7FFE375F}"/>
              </a:ext>
            </a:extLst>
          </p:cNvPr>
          <p:cNvSpPr txBox="1">
            <a:spLocks/>
          </p:cNvSpPr>
          <p:nvPr/>
        </p:nvSpPr>
        <p:spPr>
          <a:xfrm>
            <a:off x="0" y="162370"/>
            <a:ext cx="12192000" cy="10521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20825">
              <a:defRPr/>
            </a:pPr>
            <a:r>
              <a:rPr lang="pl-PL" sz="3600" b="1" dirty="0">
                <a:latin typeface="+mn-lt"/>
              </a:rPr>
              <a:t>Kompleksowy program rozwoju szkół w Mieście Węgrów </a:t>
            </a:r>
            <a:r>
              <a:rPr lang="pl-PL" sz="3600" b="1" i="1" dirty="0">
                <a:latin typeface="+mn-lt"/>
              </a:rPr>
              <a:t>(projekt zakończony)</a:t>
            </a:r>
            <a:endParaRPr lang="pl-PL" sz="3600" dirty="0">
              <a:latin typeface="+mn-lt"/>
            </a:endParaRP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DEB0ABA2-C694-4EC1-92BB-B9023543B02C}"/>
              </a:ext>
            </a:extLst>
          </p:cNvPr>
          <p:cNvSpPr txBox="1">
            <a:spLocks/>
          </p:cNvSpPr>
          <p:nvPr/>
        </p:nvSpPr>
        <p:spPr>
          <a:xfrm>
            <a:off x="377951" y="1427664"/>
            <a:ext cx="8229718" cy="52817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1600" b="1" dirty="0"/>
              <a:t>Projekt dedykowany uczniom i nauczycielom szkół podstawowych.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pl-PL" sz="1600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1600" dirty="0"/>
              <a:t>Celem projektu była </a:t>
            </a:r>
            <a:r>
              <a:rPr lang="pl-PL" sz="1600" b="1" dirty="0"/>
              <a:t>poprawa jakości kształcenia, kształtowania u uczniów szkół podstawowych w Węgrowie kompetencji kluczowych i umiejętności uniwersalnych niezbędnych m.in na rynku pracy oraz doskonalenie kompetencji i umiejętności zawodowych nauczycieli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pl-PL" sz="1500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1500" dirty="0"/>
              <a:t>Zadania w ramach projektu: </a:t>
            </a:r>
          </a:p>
          <a:p>
            <a:pPr marL="685800" lvl="1" indent="-28575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pl-PL" sz="1500" dirty="0"/>
              <a:t>wyposażenie pracowni w szkołach, </a:t>
            </a:r>
          </a:p>
          <a:p>
            <a:pPr marL="685800" lvl="1" indent="-28575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pl-PL" sz="1500" dirty="0"/>
              <a:t>zajęcia dydaktyczno –wyrównawcze dla uczniów, </a:t>
            </a:r>
          </a:p>
          <a:p>
            <a:pPr marL="685800" lvl="1" indent="-28575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pl-PL" sz="1500" dirty="0"/>
              <a:t>indywidualizacja pracy z uczniem, </a:t>
            </a:r>
          </a:p>
          <a:p>
            <a:pPr marL="685800" lvl="1" indent="-28575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pl-PL" sz="1500" dirty="0"/>
              <a:t>zajęcia dodatkowe (warsztaty) z zakresu kompetencji kluczowych dla uczniów, </a:t>
            </a:r>
          </a:p>
          <a:p>
            <a:pPr marL="685800" lvl="1" indent="-28575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pl-PL" sz="1500" dirty="0"/>
              <a:t>wsparcie dla nauczycieli (kursy, studia podyplomowe).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pl-PL" sz="900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1400" dirty="0"/>
              <a:t>Umowa o dofinansowanie została podpisana 28 września 2018 roku.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1400" dirty="0"/>
              <a:t>Okres realizacji : styczeń 2019- październik 2020 (r.sz. 2019/2020 i 2020/2021)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pl-PL" sz="1600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1600" dirty="0"/>
              <a:t>Wartość projektu ogółem </a:t>
            </a:r>
            <a:r>
              <a:rPr lang="pl-PL" sz="1600" b="1" dirty="0"/>
              <a:t>813 162,50 PLN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1600" dirty="0"/>
              <a:t>Wartość dofinansowania ze środków Unii Europejskiej i Budżetu Państwa na podstawie </a:t>
            </a:r>
            <a:br>
              <a:rPr lang="pl-PL" sz="1600" dirty="0"/>
            </a:br>
            <a:r>
              <a:rPr lang="pl-PL" sz="1600" dirty="0"/>
              <a:t>decyzji Zarządu Województwa Mazowieckiego: </a:t>
            </a:r>
            <a:br>
              <a:rPr lang="pl-PL" sz="1600" dirty="0"/>
            </a:br>
            <a:r>
              <a:rPr lang="pl-PL" sz="1600" b="1" dirty="0"/>
              <a:t>769 145,75 PLN</a:t>
            </a:r>
            <a:r>
              <a:rPr lang="pl-PL" sz="1600" dirty="0"/>
              <a:t> (94.59% wydatków kwalifikowalnych)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pl-PL" sz="1600" b="1" dirty="0"/>
              <a:t>Pozostałe środki 43 955,17 PLN pochodzą z budżetu Miasta Węgrowa</a:t>
            </a:r>
          </a:p>
        </p:txBody>
      </p:sp>
      <p:pic>
        <p:nvPicPr>
          <p:cNvPr id="8" name="Obraz 4" descr="Od lewej znak Funduszy Europejskich złożony z symbolu graficznego, nazwy Fundusze Europejskie oraz odwołania do Programu Regionalnego; w środku Flaga Polski z napisem Rzeczpospolita Polska następmie logo promocyjne Mazowsza złożone z ozdobnego napisu Mazowsze oraz podpisu Serce Polski; zestaw podstawowy zamyka znak Unii Europejskiej złożony z flagi Unii Europejskiej i napisu Unia Europejska oraz Europejskie Fundusze Strukturalne i Inwestycyjne. Napisy znajdują się po lewej stronie flagi.">
            <a:extLst>
              <a:ext uri="{FF2B5EF4-FFF2-40B4-BE49-F238E27FC236}">
                <a16:creationId xmlns:a16="http://schemas.microsoft.com/office/drawing/2014/main" id="{209D76EA-C99E-453A-B1C1-63A39AA44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046" y="6310312"/>
            <a:ext cx="6548989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3B2DA1AB-21A1-49C8-8644-013476B6FB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00" y="89149"/>
            <a:ext cx="1340000" cy="1606486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94F8AEE2-C439-48EA-98AA-2FAF51D306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039" y="1695635"/>
            <a:ext cx="3036823" cy="1521924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173925D2-FA6B-45BD-9366-4BE5235EDB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444" y="3849071"/>
            <a:ext cx="3036824" cy="152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0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ójkąt równoramienny 3">
            <a:extLst>
              <a:ext uri="{FF2B5EF4-FFF2-40B4-BE49-F238E27FC236}">
                <a16:creationId xmlns:a16="http://schemas.microsoft.com/office/drawing/2014/main" id="{29B1DF7F-1A1C-4A95-937A-0BBFD2BD3BBC}"/>
              </a:ext>
            </a:extLst>
          </p:cNvPr>
          <p:cNvSpPr/>
          <p:nvPr/>
        </p:nvSpPr>
        <p:spPr>
          <a:xfrm rot="5400000">
            <a:off x="6899458" y="-7830642"/>
            <a:ext cx="2941634" cy="17584614"/>
          </a:xfrm>
          <a:prstGeom prst="triangle">
            <a:avLst>
              <a:gd name="adj" fmla="val 0"/>
            </a:avLst>
          </a:prstGeom>
          <a:solidFill>
            <a:srgbClr val="6A4326"/>
          </a:solidFill>
          <a:ln>
            <a:solidFill>
              <a:srgbClr val="6A4326"/>
            </a:solidFill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00"/>
          </a:p>
        </p:txBody>
      </p:sp>
      <p:sp useBgFill="1">
        <p:nvSpPr>
          <p:cNvPr id="5" name="Tytuł 1">
            <a:extLst>
              <a:ext uri="{FF2B5EF4-FFF2-40B4-BE49-F238E27FC236}">
                <a16:creationId xmlns:a16="http://schemas.microsoft.com/office/drawing/2014/main" id="{9E2C05E7-E20A-4999-B1E5-90CA64EAC7DE}"/>
              </a:ext>
            </a:extLst>
          </p:cNvPr>
          <p:cNvSpPr txBox="1">
            <a:spLocks/>
          </p:cNvSpPr>
          <p:nvPr/>
        </p:nvSpPr>
        <p:spPr>
          <a:xfrm>
            <a:off x="0" y="148023"/>
            <a:ext cx="12192000" cy="1065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20825">
              <a:defRPr/>
            </a:pPr>
            <a:r>
              <a:rPr lang="pl-PL" sz="3600" b="1" dirty="0">
                <a:latin typeface="+mn-lt"/>
              </a:rPr>
              <a:t>Kompleksowy program rozwoju szkół w Mieście Węgrów </a:t>
            </a:r>
            <a:r>
              <a:rPr lang="pl-PL" sz="3600" b="1" i="1" dirty="0">
                <a:latin typeface="+mn-lt"/>
              </a:rPr>
              <a:t>(projekt zakończony)</a:t>
            </a:r>
            <a:endParaRPr lang="pl-PL" sz="3600" b="1" dirty="0">
              <a:latin typeface="+mn-lt"/>
            </a:endParaRP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5B570BD8-D6F4-4857-B795-073F3D311854}"/>
              </a:ext>
            </a:extLst>
          </p:cNvPr>
          <p:cNvSpPr txBox="1">
            <a:spLocks/>
          </p:cNvSpPr>
          <p:nvPr/>
        </p:nvSpPr>
        <p:spPr>
          <a:xfrm>
            <a:off x="141848" y="1995055"/>
            <a:ext cx="8248008" cy="4862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endParaRPr lang="pl-PL" sz="1800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3B2DA1AB-21A1-49C8-8644-013476B6FB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00" y="89149"/>
            <a:ext cx="1340000" cy="1606486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1D5E8881-0CF9-40C8-B89E-D80B0FE5E2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92" y="2912716"/>
            <a:ext cx="3132363" cy="1512803"/>
          </a:xfrm>
          <a:prstGeom prst="rect">
            <a:avLst/>
          </a:prstGeom>
        </p:spPr>
      </p:pic>
      <p:pic>
        <p:nvPicPr>
          <p:cNvPr id="20" name="Obraz 19">
            <a:extLst>
              <a:ext uri="{FF2B5EF4-FFF2-40B4-BE49-F238E27FC236}">
                <a16:creationId xmlns:a16="http://schemas.microsoft.com/office/drawing/2014/main" id="{12374BC6-0A6B-48F2-A35F-7CF61DD00B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473" y="4660315"/>
            <a:ext cx="3112782" cy="1586661"/>
          </a:xfrm>
          <a:prstGeom prst="rect">
            <a:avLst/>
          </a:prstGeom>
        </p:spPr>
      </p:pic>
      <p:pic>
        <p:nvPicPr>
          <p:cNvPr id="22" name="Obraz 21">
            <a:extLst>
              <a:ext uri="{FF2B5EF4-FFF2-40B4-BE49-F238E27FC236}">
                <a16:creationId xmlns:a16="http://schemas.microsoft.com/office/drawing/2014/main" id="{9591476E-129D-4F7F-AB55-677E7DED02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683" y="1270659"/>
            <a:ext cx="3112782" cy="1552599"/>
          </a:xfrm>
          <a:prstGeom prst="rect">
            <a:avLst/>
          </a:prstGeom>
        </p:spPr>
      </p:pic>
      <p:pic>
        <p:nvPicPr>
          <p:cNvPr id="23" name="Obraz 4" descr="Od lewej znak Funduszy Europejskich złożony z symbolu graficznego, nazwy Fundusze Europejskie oraz odwołania do Programu Regionalnego; w środku Flaga Polski z napisem Rzeczpospolita Polska następmie logo promocyjne Mazowsza złożone z ozdobnego napisu Mazowsze oraz podpisu Serce Polski; zestaw podstawowy zamyka znak Unii Europejskiej złożony z flagi Unii Europejskiej i napisu Unia Europejska oraz Europejskie Fundusze Strukturalne i Inwestycyjne. Napisy znajdują się po lewej stronie flagi.">
            <a:extLst>
              <a:ext uri="{FF2B5EF4-FFF2-40B4-BE49-F238E27FC236}">
                <a16:creationId xmlns:a16="http://schemas.microsoft.com/office/drawing/2014/main" id="{477039CD-F51A-44E7-8546-2B248FB57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977" y="6272552"/>
            <a:ext cx="61182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ostokąt 2"/>
          <p:cNvSpPr/>
          <p:nvPr/>
        </p:nvSpPr>
        <p:spPr>
          <a:xfrm>
            <a:off x="124021" y="1912042"/>
            <a:ext cx="813121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/>
              <a:t>W ramach całego projektu uczniowie szkół podstawowych i ostatniej klasy gimnazjum) brali udział w zajęciach dodatkowych organizowanych poza lekcjami, takimi jak: </a:t>
            </a:r>
          </a:p>
          <a:p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1600" dirty="0"/>
              <a:t>zajęcia dydaktyczno-wyrównawcze z zakresu umiejętności  przyrodniczych,  matematycznych i językowych,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1600" dirty="0"/>
              <a:t>zajęcia rozwijające uzdolnienia i zainteresowania, w obszarze kompetencji kluczowych: matematyczne przyrodnicze, językowe, ICT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1600" dirty="0"/>
              <a:t>uczniowie ze specjalnymi potrzebami edukacyjnymi brali udział w zajęciach logopedycznych, korekcyjno-kompensacyjnych, socjoterapeutycznych, terapii integracji sensorycznej. </a:t>
            </a:r>
          </a:p>
          <a:p>
            <a:endParaRPr lang="pl-PL" sz="1600" dirty="0"/>
          </a:p>
          <a:p>
            <a:r>
              <a:rPr lang="pl-PL" sz="1600" dirty="0"/>
              <a:t>Nauczyciele obydwu szkół uczestniczyli w kursach i studiach podyplomowych. </a:t>
            </a:r>
          </a:p>
          <a:p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44465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ójkąt równoramienny 3">
            <a:extLst>
              <a:ext uri="{FF2B5EF4-FFF2-40B4-BE49-F238E27FC236}">
                <a16:creationId xmlns:a16="http://schemas.microsoft.com/office/drawing/2014/main" id="{29B1DF7F-1A1C-4A95-937A-0BBFD2BD3BBC}"/>
              </a:ext>
            </a:extLst>
          </p:cNvPr>
          <p:cNvSpPr/>
          <p:nvPr/>
        </p:nvSpPr>
        <p:spPr>
          <a:xfrm rot="5400000">
            <a:off x="6899458" y="-7830642"/>
            <a:ext cx="2941634" cy="17584614"/>
          </a:xfrm>
          <a:prstGeom prst="triangle">
            <a:avLst>
              <a:gd name="adj" fmla="val 0"/>
            </a:avLst>
          </a:prstGeom>
          <a:solidFill>
            <a:srgbClr val="6A4326"/>
          </a:solidFill>
          <a:ln>
            <a:solidFill>
              <a:srgbClr val="6A4326"/>
            </a:solidFill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00"/>
          </a:p>
        </p:txBody>
      </p:sp>
      <p:sp useBgFill="1">
        <p:nvSpPr>
          <p:cNvPr id="5" name="Tytuł 1">
            <a:extLst>
              <a:ext uri="{FF2B5EF4-FFF2-40B4-BE49-F238E27FC236}">
                <a16:creationId xmlns:a16="http://schemas.microsoft.com/office/drawing/2014/main" id="{ED54DDB1-B9A0-4CDD-8108-2FD4AF204E3B}"/>
              </a:ext>
            </a:extLst>
          </p:cNvPr>
          <p:cNvSpPr txBox="1">
            <a:spLocks/>
          </p:cNvSpPr>
          <p:nvPr/>
        </p:nvSpPr>
        <p:spPr>
          <a:xfrm>
            <a:off x="0" y="179462"/>
            <a:ext cx="12192000" cy="10837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20825">
              <a:defRPr/>
            </a:pPr>
            <a:r>
              <a:rPr lang="pl-PL" sz="3600" b="1" dirty="0">
                <a:latin typeface="+mn-lt"/>
              </a:rPr>
              <a:t>Kompleksowy program rozwoju szkół w Mieście Węgrów (</a:t>
            </a:r>
            <a:r>
              <a:rPr lang="pl-PL" sz="3600" b="1" i="1" dirty="0">
                <a:latin typeface="+mn-lt"/>
              </a:rPr>
              <a:t>projekt zakończony)</a:t>
            </a:r>
            <a:endParaRPr lang="pl-PL" sz="3600" b="1" dirty="0">
              <a:latin typeface="+mn-lt"/>
            </a:endParaRP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1BE3AA8A-BEB1-4F4C-A07A-AE919FAFD9B1}"/>
              </a:ext>
            </a:extLst>
          </p:cNvPr>
          <p:cNvSpPr txBox="1">
            <a:spLocks/>
          </p:cNvSpPr>
          <p:nvPr/>
        </p:nvSpPr>
        <p:spPr>
          <a:xfrm>
            <a:off x="184000" y="1908185"/>
            <a:ext cx="8838080" cy="4787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endParaRPr lang="pl-PL" sz="1600" b="1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3B2DA1AB-21A1-49C8-8644-013476B6FB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00" y="89149"/>
            <a:ext cx="1340000" cy="1606486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AF0F5DD2-9630-4667-9DB6-6D2F174217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572" y="4301722"/>
            <a:ext cx="2968792" cy="1576110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DB1C1037-4DBE-412D-B581-7762E492FFF8}"/>
              </a:ext>
            </a:extLst>
          </p:cNvPr>
          <p:cNvSpPr/>
          <p:nvPr/>
        </p:nvSpPr>
        <p:spPr>
          <a:xfrm>
            <a:off x="0" y="1814243"/>
            <a:ext cx="870246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pl-PL" sz="1600" kern="50" dirty="0">
                <a:ea typeface="Lucida Sans Unicode" panose="020B0602030504020204" pitchFamily="34" charset="0"/>
              </a:rPr>
              <a:t> </a:t>
            </a:r>
            <a:r>
              <a:rPr lang="pl-PL" sz="1600" dirty="0"/>
              <a:t>Pracownie szkolne zostały wyposażone w nowe, niezbędne pomoce i narzędzia dydaktyczne, m.in.: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komputery z monitorami dla uczniów z oprogramowaniem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monitory, drukarki 3d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projektor multimedialny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przenośne komputery dla nauczycieli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rzutnik multimedialny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tablety i  tablice interaktywne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wyposażenie w pomoce dydaktyczne pracowni matematycznych , przyrodniczych, językowych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pomoce do przeprowadzenia warsztatów z robotyki i programowania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oprogramowanie wspomagające diagnozę i terapię zaburzeń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dirty="0"/>
              <a:t>pomoce do zajęć logopedycznych, korekcyjno-kompensacyjnych, socjoterapeutycznych, terapii integracji sensorycznej </a:t>
            </a:r>
          </a:p>
          <a:p>
            <a:pPr>
              <a:spcAft>
                <a:spcPts val="0"/>
              </a:spcAft>
            </a:pPr>
            <a:endParaRPr lang="pl-PL" sz="1600" dirty="0"/>
          </a:p>
          <a:p>
            <a:pPr>
              <a:spcAft>
                <a:spcPts val="0"/>
              </a:spcAft>
            </a:pPr>
            <a:r>
              <a:rPr lang="pl-PL" sz="1600" dirty="0"/>
              <a:t>Wartość doposażenia szkół w sprzęt ICT, oprogramowanie, pomoce dydaktyczne do prowadzenia zajęć oraz materiały szybko zużywalne to kwota </a:t>
            </a:r>
            <a:r>
              <a:rPr lang="pl-PL" sz="1600" b="1" dirty="0"/>
              <a:t>315 tys. złotych</a:t>
            </a:r>
          </a:p>
          <a:p>
            <a:pPr>
              <a:spcAft>
                <a:spcPts val="0"/>
              </a:spcAft>
            </a:pPr>
            <a:endParaRPr lang="pl-PL" sz="1600" dirty="0"/>
          </a:p>
          <a:p>
            <a:pPr algn="just">
              <a:spcAft>
                <a:spcPts val="0"/>
              </a:spcAft>
            </a:pPr>
            <a:r>
              <a:rPr lang="pl-PL" sz="1600" dirty="0"/>
              <a:t> </a:t>
            </a:r>
          </a:p>
        </p:txBody>
      </p:sp>
      <p:pic>
        <p:nvPicPr>
          <p:cNvPr id="9" name="Obraz 4" descr="Od lewej znak Funduszy Europejskich złożony z symbolu graficznego, nazwy Fundusze Europejskie oraz odwołania do Programu Regionalnego; w środku Flaga Polski z napisem Rzeczpospolita Polska następmie logo promocyjne Mazowsza złożone z ozdobnego napisu Mazowsze oraz podpisu Serce Polski; zestaw podstawowy zamyka znak Unii Europejskiej złożony z flagi Unii Europejskiej i napisu Unia Europejska oraz Europejskie Fundusze Strukturalne i Inwestycyjne. Napisy znajdują się po lewej stronie flagi.">
            <a:extLst>
              <a:ext uri="{FF2B5EF4-FFF2-40B4-BE49-F238E27FC236}">
                <a16:creationId xmlns:a16="http://schemas.microsoft.com/office/drawing/2014/main" id="{1A20367A-F75A-4382-9BC7-3F052A8CF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977" y="6272552"/>
            <a:ext cx="61182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5DC2117F-9454-4A7A-8C17-715483E864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466" y="1951818"/>
            <a:ext cx="2873389" cy="176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16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ójkąt równoramienny 3">
            <a:extLst>
              <a:ext uri="{FF2B5EF4-FFF2-40B4-BE49-F238E27FC236}">
                <a16:creationId xmlns:a16="http://schemas.microsoft.com/office/drawing/2014/main" id="{29B1DF7F-1A1C-4A95-937A-0BBFD2BD3BBC}"/>
              </a:ext>
            </a:extLst>
          </p:cNvPr>
          <p:cNvSpPr/>
          <p:nvPr/>
        </p:nvSpPr>
        <p:spPr>
          <a:xfrm rot="5400000">
            <a:off x="6899458" y="-7830642"/>
            <a:ext cx="2941634" cy="17584614"/>
          </a:xfrm>
          <a:prstGeom prst="triangle">
            <a:avLst>
              <a:gd name="adj" fmla="val 0"/>
            </a:avLst>
          </a:prstGeom>
          <a:solidFill>
            <a:srgbClr val="6A4326"/>
          </a:solidFill>
          <a:ln>
            <a:solidFill>
              <a:srgbClr val="6A4326"/>
            </a:solidFill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00"/>
          </a:p>
        </p:txBody>
      </p:sp>
      <p:sp useBgFill="1">
        <p:nvSpPr>
          <p:cNvPr id="5" name="Tytuł 1">
            <a:extLst>
              <a:ext uri="{FF2B5EF4-FFF2-40B4-BE49-F238E27FC236}">
                <a16:creationId xmlns:a16="http://schemas.microsoft.com/office/drawing/2014/main" id="{ED54DDB1-B9A0-4CDD-8108-2FD4AF204E3B}"/>
              </a:ext>
            </a:extLst>
          </p:cNvPr>
          <p:cNvSpPr txBox="1">
            <a:spLocks/>
          </p:cNvSpPr>
          <p:nvPr/>
        </p:nvSpPr>
        <p:spPr>
          <a:xfrm>
            <a:off x="0" y="179462"/>
            <a:ext cx="12192000" cy="10837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20825">
              <a:defRPr/>
            </a:pPr>
            <a:r>
              <a:rPr lang="pl-PL" sz="3600" b="1" dirty="0">
                <a:latin typeface="+mn-lt"/>
              </a:rPr>
              <a:t>Kompleksowy program rozwoju szkół w Mieście Węgrów (</a:t>
            </a:r>
            <a:r>
              <a:rPr lang="pl-PL" sz="3600" b="1" i="1" dirty="0">
                <a:latin typeface="+mn-lt"/>
              </a:rPr>
              <a:t>projekt zakończony)</a:t>
            </a:r>
            <a:endParaRPr lang="pl-PL" sz="3600" b="1" dirty="0">
              <a:latin typeface="+mn-lt"/>
            </a:endParaRP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1BE3AA8A-BEB1-4F4C-A07A-AE919FAFD9B1}"/>
              </a:ext>
            </a:extLst>
          </p:cNvPr>
          <p:cNvSpPr txBox="1">
            <a:spLocks/>
          </p:cNvSpPr>
          <p:nvPr/>
        </p:nvSpPr>
        <p:spPr>
          <a:xfrm>
            <a:off x="184000" y="1908185"/>
            <a:ext cx="8838080" cy="4787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endParaRPr lang="pl-PL" sz="1600" b="1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3B2DA1AB-21A1-49C8-8644-013476B6FB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00" y="89149"/>
            <a:ext cx="1340000" cy="1606486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DB1C1037-4DBE-412D-B581-7762E492FFF8}"/>
              </a:ext>
            </a:extLst>
          </p:cNvPr>
          <p:cNvSpPr/>
          <p:nvPr/>
        </p:nvSpPr>
        <p:spPr>
          <a:xfrm>
            <a:off x="0" y="1814243"/>
            <a:ext cx="87024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pl-PL" sz="1600" kern="50" dirty="0">
                <a:ea typeface="Lucida Sans Unicode" panose="020B0602030504020204" pitchFamily="34" charset="0"/>
              </a:rPr>
              <a:t> </a:t>
            </a:r>
            <a:endParaRPr lang="pl-PL" sz="1600" dirty="0"/>
          </a:p>
          <a:p>
            <a:pPr algn="just">
              <a:spcAft>
                <a:spcPts val="0"/>
              </a:spcAft>
            </a:pPr>
            <a:r>
              <a:rPr lang="pl-PL" sz="1600" dirty="0"/>
              <a:t> </a:t>
            </a:r>
          </a:p>
        </p:txBody>
      </p:sp>
      <p:pic>
        <p:nvPicPr>
          <p:cNvPr id="9" name="Obraz 4" descr="Od lewej znak Funduszy Europejskich złożony z symbolu graficznego, nazwy Fundusze Europejskie oraz odwołania do Programu Regionalnego; w środku Flaga Polski z napisem Rzeczpospolita Polska następmie logo promocyjne Mazowsza złożone z ozdobnego napisu Mazowsze oraz podpisu Serce Polski; zestaw podstawowy zamyka znak Unii Europejskiej złożony z flagi Unii Europejskiej i napisu Unia Europejska oraz Europejskie Fundusze Strukturalne i Inwestycyjne. Napisy znajdują się po lewej stronie flagi.">
            <a:extLst>
              <a:ext uri="{FF2B5EF4-FFF2-40B4-BE49-F238E27FC236}">
                <a16:creationId xmlns:a16="http://schemas.microsoft.com/office/drawing/2014/main" id="{1A20367A-F75A-4382-9BC7-3F052A8CF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977" y="6272552"/>
            <a:ext cx="61182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62B6FCD-9B1C-42C7-A2A7-0C9E1FFD1119}"/>
              </a:ext>
            </a:extLst>
          </p:cNvPr>
          <p:cNvSpPr txBox="1"/>
          <p:nvPr/>
        </p:nvSpPr>
        <p:spPr>
          <a:xfrm>
            <a:off x="545124" y="1594348"/>
            <a:ext cx="770947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pl-PL" dirty="0">
              <a:effectLst/>
              <a:ea typeface="Lucida Sans Unicode" panose="020B0602030504020204" pitchFamily="34" charset="0"/>
            </a:endParaRPr>
          </a:p>
          <a:p>
            <a:pPr algn="just"/>
            <a:r>
              <a:rPr lang="pl-PL" dirty="0">
                <a:effectLst/>
                <a:ea typeface="Lucida Sans Unicode" panose="020B0602030504020204" pitchFamily="34" charset="0"/>
              </a:rPr>
              <a:t>Dzięki realizacji projektu :</a:t>
            </a:r>
          </a:p>
          <a:p>
            <a:pPr algn="just"/>
            <a:endParaRPr lang="pl-PL" sz="1600" dirty="0">
              <a:ea typeface="Lucida Sans Unicode" panose="020B0602030504020204" pitchFamily="34" charset="0"/>
            </a:endParaRPr>
          </a:p>
          <a:p>
            <a:pPr algn="just"/>
            <a:r>
              <a:rPr lang="pl-PL" sz="1600" b="1" dirty="0">
                <a:ea typeface="Lucida Sans Unicode" panose="020B0602030504020204" pitchFamily="34" charset="0"/>
              </a:rPr>
              <a:t>94</a:t>
            </a:r>
            <a:r>
              <a:rPr lang="pl-PL" sz="1600" dirty="0">
                <a:ea typeface="Lucida Sans Unicode" panose="020B0602030504020204" pitchFamily="34" charset="0"/>
              </a:rPr>
              <a:t> nauczycieli zostało objętych wsparciem </a:t>
            </a:r>
            <a:r>
              <a:rPr lang="pl-PL" sz="1600" dirty="0">
                <a:effectLst/>
                <a:ea typeface="Lucida Sans Unicode" panose="020B0602030504020204" pitchFamily="34" charset="0"/>
              </a:rPr>
              <a:t>poprzez </a:t>
            </a:r>
            <a:r>
              <a:rPr lang="pl-PL" sz="1600" dirty="0">
                <a:ea typeface="Lucida Sans Unicode" panose="020B0602030504020204" pitchFamily="34" charset="0"/>
              </a:rPr>
              <a:t>szkolenia,</a:t>
            </a:r>
            <a:endParaRPr lang="pl-PL" sz="1600" dirty="0">
              <a:effectLst/>
              <a:ea typeface="Lucida Sans Unicode" panose="020B0602030504020204" pitchFamily="34" charset="0"/>
            </a:endParaRPr>
          </a:p>
          <a:p>
            <a:pPr algn="just"/>
            <a:r>
              <a:rPr lang="pl-PL" sz="1600" b="1" dirty="0">
                <a:ea typeface="Lucida Sans Unicode" panose="020B0602030504020204" pitchFamily="34" charset="0"/>
              </a:rPr>
              <a:t>83</a:t>
            </a:r>
            <a:r>
              <a:rPr lang="pl-PL" sz="1600" dirty="0">
                <a:ea typeface="Lucida Sans Unicode" panose="020B0602030504020204" pitchFamily="34" charset="0"/>
              </a:rPr>
              <a:t> </a:t>
            </a:r>
            <a:r>
              <a:rPr lang="pl-PL" sz="1600" dirty="0">
                <a:effectLst/>
                <a:ea typeface="Lucida Sans Unicode" panose="020B0602030504020204" pitchFamily="34" charset="0"/>
              </a:rPr>
              <a:t>nauczycieli uczestniczyło w szkoleniach z zakresu Technologii Informcyjno – Komunikacyjnych (TIK/ICT),</a:t>
            </a:r>
          </a:p>
          <a:p>
            <a:pPr algn="just"/>
            <a:r>
              <a:rPr lang="pl-PL" sz="1600" b="1" dirty="0">
                <a:ea typeface="Lucida Sans Unicode" panose="020B0602030504020204" pitchFamily="34" charset="0"/>
              </a:rPr>
              <a:t>4 </a:t>
            </a:r>
            <a:r>
              <a:rPr lang="pl-PL" sz="1600" dirty="0">
                <a:ea typeface="Lucida Sans Unicode" panose="020B0602030504020204" pitchFamily="34" charset="0"/>
              </a:rPr>
              <a:t>nauczycieli ukończyło studia podyplomowe,</a:t>
            </a:r>
          </a:p>
          <a:p>
            <a:pPr algn="just"/>
            <a:r>
              <a:rPr lang="pl-PL" sz="1600" b="1" dirty="0">
                <a:ea typeface="Lucida Sans Unicode" panose="020B0602030504020204" pitchFamily="34" charset="0"/>
              </a:rPr>
              <a:t>291 </a:t>
            </a:r>
            <a:r>
              <a:rPr lang="pl-PL" sz="1600" dirty="0">
                <a:ea typeface="Lucida Sans Unicode" panose="020B0602030504020204" pitchFamily="34" charset="0"/>
              </a:rPr>
              <a:t>nauczycieli zostało o</a:t>
            </a:r>
            <a:r>
              <a:rPr lang="pl-PL" sz="1600" dirty="0">
                <a:effectLst/>
                <a:ea typeface="Lucida Sans Unicode" panose="020B0602030504020204" pitchFamily="34" charset="0"/>
              </a:rPr>
              <a:t>bjętych szkoleniami lub doradztwem w zakresie kompetencji cyfrowych, </a:t>
            </a:r>
          </a:p>
          <a:p>
            <a:pPr algn="just"/>
            <a:r>
              <a:rPr lang="pl-PL" sz="1600" dirty="0">
                <a:effectLst/>
                <a:ea typeface="Lucida Sans Unicode" panose="020B0602030504020204" pitchFamily="34" charset="0"/>
              </a:rPr>
              <a:t> </a:t>
            </a:r>
          </a:p>
          <a:p>
            <a:pPr algn="just"/>
            <a:r>
              <a:rPr lang="pl-PL" sz="2000" b="1" dirty="0">
                <a:ea typeface="Lucida Sans Unicode" panose="020B0602030504020204" pitchFamily="34" charset="0"/>
              </a:rPr>
              <a:t>990 </a:t>
            </a:r>
            <a:r>
              <a:rPr lang="pl-PL" sz="1600" dirty="0">
                <a:effectLst/>
                <a:ea typeface="Lucida Sans Unicode" panose="020B0602030504020204" pitchFamily="34" charset="0"/>
              </a:rPr>
              <a:t>uczniów zostało objętych wsparciem w zakresie rozwijania kompetencji kluczowych lub umiejętności uniwersalnych w programie  </a:t>
            </a:r>
          </a:p>
          <a:p>
            <a:pPr algn="just"/>
            <a:endParaRPr lang="pl-PL" sz="1600" dirty="0">
              <a:effectLst/>
              <a:ea typeface="Lucida Sans Unicode" panose="020B0602030504020204" pitchFamily="34" charset="0"/>
            </a:endParaRPr>
          </a:p>
          <a:p>
            <a:pPr algn="just"/>
            <a:r>
              <a:rPr lang="pl-PL" sz="1600" dirty="0">
                <a:ea typeface="Lucida Sans Unicode" panose="020B0602030504020204" pitchFamily="34" charset="0"/>
              </a:rPr>
              <a:t>Przeprowadzono </a:t>
            </a:r>
            <a:r>
              <a:rPr lang="pl-PL" b="1" dirty="0">
                <a:ea typeface="Lucida Sans Unicode" panose="020B0602030504020204" pitchFamily="34" charset="0"/>
              </a:rPr>
              <a:t>4 884 godzin </a:t>
            </a:r>
            <a:r>
              <a:rPr lang="pl-PL" sz="1600" dirty="0">
                <a:effectLst/>
                <a:ea typeface="Lucida Sans Unicode" panose="020B0602030504020204" pitchFamily="34" charset="0"/>
              </a:rPr>
              <a:t>zajęć dla uczniów</a:t>
            </a:r>
          </a:p>
          <a:p>
            <a:pPr algn="just">
              <a:lnSpc>
                <a:spcPct val="150000"/>
              </a:lnSpc>
            </a:pPr>
            <a:r>
              <a:rPr lang="pl-PL" sz="1600" dirty="0">
                <a:effectLst/>
                <a:ea typeface="Lucida Sans Unicode" panose="020B0602030504020204" pitchFamily="34" charset="0"/>
              </a:rPr>
              <a:t> </a:t>
            </a:r>
          </a:p>
          <a:p>
            <a:pPr algn="just"/>
            <a:r>
              <a:rPr lang="pl-PL" sz="1600" dirty="0">
                <a:effectLst/>
                <a:ea typeface="Lucida Sans Unicode" panose="020B0602030504020204" pitchFamily="34" charset="0"/>
              </a:rPr>
              <a:t>Projekt cieszył się dużym zainteresowaniem uczniów szczególnie ze względu na bogatą ofertę proponowanych zajęć</a:t>
            </a:r>
            <a:r>
              <a:rPr lang="pl-PL" sz="1600" dirty="0">
                <a:ea typeface="Lucida Sans Unicode" panose="020B0602030504020204" pitchFamily="34" charset="0"/>
              </a:rPr>
              <a:t>. </a:t>
            </a:r>
            <a:endParaRPr lang="pl-PL" sz="1600" dirty="0">
              <a:effectLst/>
              <a:ea typeface="Lucida Sans Unicode" panose="020B0602030504020204" pitchFamily="34" charset="0"/>
            </a:endParaRP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46D11110-2314-4D0B-93C2-62D3806083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466" y="2399018"/>
            <a:ext cx="3305582" cy="220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6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</TotalTime>
  <Words>467</Words>
  <Application>Microsoft Office PowerPoint</Application>
  <PresentationFormat>Panoramiczny</PresentationFormat>
  <Paragraphs>58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Marcin Siekierzyński</dc:creator>
  <cp:lastModifiedBy>Anna Piotrowska</cp:lastModifiedBy>
  <cp:revision>221</cp:revision>
  <cp:lastPrinted>2020-01-24T09:09:00Z</cp:lastPrinted>
  <dcterms:created xsi:type="dcterms:W3CDTF">2019-01-30T08:21:10Z</dcterms:created>
  <dcterms:modified xsi:type="dcterms:W3CDTF">2021-08-11T11:39:55Z</dcterms:modified>
</cp:coreProperties>
</file>